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82" r:id="rId5"/>
    <p:sldId id="283" r:id="rId6"/>
    <p:sldId id="285" r:id="rId7"/>
    <p:sldId id="284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313" r:id="rId18"/>
    <p:sldId id="31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281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0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64655-BBAB-43BE-82FE-B27BB9520513}" type="datetimeFigureOut">
              <a:rPr lang="pt-BR" smtClean="0"/>
              <a:t>07/07/2022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5937D-FF35-4992-A0EC-34D485A05A3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1799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5937D-FF35-4992-A0EC-34D485A05A38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6144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5937D-FF35-4992-A0EC-34D485A05A38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5405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5937D-FF35-4992-A0EC-34D485A05A38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105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5937D-FF35-4992-A0EC-34D485A05A38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2510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5937D-FF35-4992-A0EC-34D485A05A38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6584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5937D-FF35-4992-A0EC-34D485A05A38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4211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5937D-FF35-4992-A0EC-34D485A05A38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13496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5937D-FF35-4992-A0EC-34D485A05A38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52826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5937D-FF35-4992-A0EC-34D485A05A38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01929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5937D-FF35-4992-A0EC-34D485A05A38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63715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5937D-FF35-4992-A0EC-34D485A05A38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8040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5937D-FF35-4992-A0EC-34D485A05A38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34634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5937D-FF35-4992-A0EC-34D485A05A38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83009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5937D-FF35-4992-A0EC-34D485A05A38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97022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5937D-FF35-4992-A0EC-34D485A05A38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21871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5937D-FF35-4992-A0EC-34D485A05A38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5545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5937D-FF35-4992-A0EC-34D485A05A38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18883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5937D-FF35-4992-A0EC-34D485A05A38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19939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5937D-FF35-4992-A0EC-34D485A05A38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68684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5937D-FF35-4992-A0EC-34D485A05A38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22623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5937D-FF35-4992-A0EC-34D485A05A38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60936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5937D-FF35-4992-A0EC-34D485A05A38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2458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5937D-FF35-4992-A0EC-34D485A05A38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88781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5937D-FF35-4992-A0EC-34D485A05A38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36453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5937D-FF35-4992-A0EC-34D485A05A38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8420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5937D-FF35-4992-A0EC-34D485A05A38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10692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5937D-FF35-4992-A0EC-34D485A05A38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67320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5937D-FF35-4992-A0EC-34D485A05A38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8217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5937D-FF35-4992-A0EC-34D485A05A38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0561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5937D-FF35-4992-A0EC-34D485A05A38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3276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5937D-FF35-4992-A0EC-34D485A05A38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1783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5937D-FF35-4992-A0EC-34D485A05A38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7962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5937D-FF35-4992-A0EC-34D485A05A38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8849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5937D-FF35-4992-A0EC-34D485A05A38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7046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7/7/2022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7/7/2022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7/7/2022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7/7/2022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7/7/2022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7/7/2022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7/7/2022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7/7/2022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7/7/2022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7/7/2022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7/7/2022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7/7/2022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png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b="1" dirty="0" smtClean="0"/>
              <a:t>QUANTUM GATES</a:t>
            </a:r>
            <a:endParaRPr lang="pt-BR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Lucas Nunes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60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38992"/>
            <a:ext cx="4754880" cy="40703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000" dirty="0" smtClean="0"/>
              <a:t> The Bell state: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2000" dirty="0"/>
          </a:p>
          <a:p>
            <a:pPr>
              <a:buFont typeface="Wingdings" panose="05000000000000000000" pitchFamily="2" charset="2"/>
              <a:buChar char="§"/>
            </a:pPr>
            <a:endParaRPr lang="pt-BR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pt-BR" sz="2000" dirty="0"/>
          </a:p>
          <a:p>
            <a:pPr marL="0" indent="0">
              <a:buNone/>
            </a:pPr>
            <a:r>
              <a:rPr lang="pt-BR" sz="2000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 smtClean="0"/>
              <a:t> If the first spin is measured two results are possible: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 smtClean="0"/>
              <a:t> 0 with 50% probability leading to state</a:t>
            </a:r>
            <a:endParaRPr lang="pt-BR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Quantum bits</a:t>
            </a:r>
            <a:endParaRPr lang="pt-BR" dirty="0"/>
          </a:p>
        </p:txBody>
      </p:sp>
      <p:pic>
        <p:nvPicPr>
          <p:cNvPr id="4100" name="Picture 4" descr="https://latex2png.com/pngs/19f8265f13b1639b4df3280287f10b3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611" y="2761844"/>
            <a:ext cx="4449913" cy="94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6617207" y="2238992"/>
            <a:ext cx="4754880" cy="40703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000" dirty="0" smtClean="0"/>
              <a:t> Or 1 with 50% probability leading to state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2000" dirty="0"/>
          </a:p>
          <a:p>
            <a:pPr>
              <a:buFont typeface="Wingdings" panose="05000000000000000000" pitchFamily="2" charset="2"/>
              <a:buChar char="§"/>
            </a:pPr>
            <a:endParaRPr lang="pt-BR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/>
              <a:t> </a:t>
            </a:r>
            <a:r>
              <a:rPr lang="pt-BR" sz="2000" dirty="0" smtClean="0"/>
              <a:t>The measurement outcomes are correlated.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2000" dirty="0"/>
          </a:p>
          <a:p>
            <a:pPr>
              <a:buFont typeface="Wingdings" panose="05000000000000000000" pitchFamily="2" charset="2"/>
              <a:buChar char="§"/>
            </a:pPr>
            <a:endParaRPr lang="pt-BR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pt-BR" sz="2000" dirty="0"/>
          </a:p>
          <a:p>
            <a:pPr marL="0" indent="0">
              <a:buNone/>
            </a:pPr>
            <a:endParaRPr lang="pt-BR" sz="2000" dirty="0"/>
          </a:p>
        </p:txBody>
      </p:sp>
      <p:pic>
        <p:nvPicPr>
          <p:cNvPr id="5122" name="Picture 2" descr="https://latex2png.com/pngs/3208bb4b54f0fffd19e44c05085be06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479" y="5836468"/>
            <a:ext cx="1925743" cy="47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latex2png.com/pngs/7aaeeb7192b30d82a8a2276c85cda59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774" y="2996480"/>
            <a:ext cx="1925746" cy="47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47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17776"/>
            <a:ext cx="4754880" cy="40703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000" dirty="0" smtClean="0"/>
              <a:t> The Bell state: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2000" dirty="0"/>
          </a:p>
          <a:p>
            <a:pPr>
              <a:buFont typeface="Wingdings" panose="05000000000000000000" pitchFamily="2" charset="2"/>
              <a:buChar char="§"/>
            </a:pPr>
            <a:endParaRPr lang="pt-BR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pt-BR" sz="2000" dirty="0"/>
          </a:p>
          <a:p>
            <a:pPr marL="0" indent="0">
              <a:buNone/>
            </a:pPr>
            <a:r>
              <a:rPr lang="pt-BR" sz="2000" dirty="0" smtClean="0"/>
              <a:t> </a:t>
            </a:r>
          </a:p>
          <a:p>
            <a:pPr marL="0" indent="0">
              <a:buNone/>
            </a:pPr>
            <a:endParaRPr lang="pt-BR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Quantum bits</a:t>
            </a:r>
            <a:endParaRPr lang="pt-BR" dirty="0"/>
          </a:p>
        </p:txBody>
      </p:sp>
      <p:pic>
        <p:nvPicPr>
          <p:cNvPr id="4100" name="Picture 4" descr="https://latex2png.com/pngs/19f8265f13b1639b4df3280287f10b3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611" y="2761844"/>
            <a:ext cx="4449913" cy="94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835" y="4019832"/>
            <a:ext cx="7077467" cy="199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8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17776"/>
            <a:ext cx="9613822" cy="40703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000" dirty="0" smtClean="0"/>
              <a:t> In classical computing the information (carried by bits) can be stored in HD’s or transformed by logic gates.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2000" dirty="0"/>
          </a:p>
          <a:p>
            <a:pPr>
              <a:buFont typeface="Wingdings" panose="05000000000000000000" pitchFamily="2" charset="2"/>
              <a:buChar char="§"/>
            </a:pPr>
            <a:endParaRPr lang="pt-BR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pt-BR" sz="2000" dirty="0"/>
          </a:p>
          <a:p>
            <a:pPr marL="0" indent="0">
              <a:buNone/>
            </a:pPr>
            <a:r>
              <a:rPr lang="pt-BR" sz="2000" dirty="0" smtClean="0"/>
              <a:t> </a:t>
            </a:r>
          </a:p>
          <a:p>
            <a:pPr marL="0" indent="0">
              <a:buNone/>
            </a:pPr>
            <a:endParaRPr lang="pt-BR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Quantum gates</a:t>
            </a:r>
            <a:endParaRPr lang="pt-B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806" y="3323420"/>
            <a:ext cx="757237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1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17776"/>
            <a:ext cx="9613822" cy="407036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000" dirty="0" smtClean="0"/>
              <a:t> We can look to a quantum analogous of the NOT gate, which acts linearly,so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2000" dirty="0"/>
          </a:p>
          <a:p>
            <a:pPr>
              <a:buFont typeface="Wingdings" panose="05000000000000000000" pitchFamily="2" charset="2"/>
              <a:buChar char="§"/>
            </a:pPr>
            <a:endParaRPr lang="pt-BR" sz="2000" dirty="0" smtClean="0"/>
          </a:p>
          <a:p>
            <a:pPr marL="0" indent="0">
              <a:buNone/>
            </a:pPr>
            <a:endParaRPr lang="pt-BR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 smtClean="0"/>
              <a:t> We can represent the NOT gate in matrix form </a:t>
            </a:r>
          </a:p>
          <a:p>
            <a:pPr marL="0" indent="0">
              <a:buNone/>
            </a:pPr>
            <a:endParaRPr lang="pt-BR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pt-BR" sz="2000" dirty="0"/>
          </a:p>
          <a:p>
            <a:pPr>
              <a:buFont typeface="Wingdings" panose="05000000000000000000" pitchFamily="2" charset="2"/>
              <a:buChar char="§"/>
            </a:pPr>
            <a:endParaRPr lang="pt-BR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pt-BR" sz="2000" dirty="0"/>
          </a:p>
          <a:p>
            <a:pPr marL="0" indent="0">
              <a:buNone/>
            </a:pPr>
            <a:r>
              <a:rPr lang="pt-BR" sz="2000" dirty="0" smtClean="0"/>
              <a:t> </a:t>
            </a:r>
          </a:p>
          <a:p>
            <a:pPr marL="0" indent="0">
              <a:buNone/>
            </a:pPr>
            <a:endParaRPr lang="pt-BR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Quantum gates</a:t>
            </a:r>
            <a:endParaRPr lang="pt-BR" dirty="0"/>
          </a:p>
        </p:txBody>
      </p:sp>
      <p:pic>
        <p:nvPicPr>
          <p:cNvPr id="6148" name="Picture 4" descr="https://latex2png.com/pngs/b161e16c41467ffa2cf2d49c8a29eb9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540" y="4907534"/>
            <a:ext cx="2723514" cy="108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latex2png.com/pngs/a067684475863d23db27731d852d7a4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695" y="4871181"/>
            <a:ext cx="3523624" cy="112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6398267" y="4785263"/>
            <a:ext cx="3957314" cy="1297593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482" name="Picture 2" descr="https://latex2png.com/pngs/8e24a128950654ac7ab95eded775f51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2" y="3059775"/>
            <a:ext cx="5561965" cy="50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87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024127" y="2217777"/>
                <a:ext cx="9613822" cy="2422804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pt-BR" sz="2000" dirty="0" smtClean="0"/>
                  <a:t> If we apply this gate one more time we return to the initial state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𝑋𝑋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pt-BR" sz="2000" dirty="0" smtClean="0"/>
                  <a:t>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pt-BR" sz="2000" dirty="0"/>
                  <a:t> </a:t>
                </a:r>
                <a:r>
                  <a:rPr lang="pt-BR" sz="2000" dirty="0" smtClean="0"/>
                  <a:t>There is a gate without a classical analogous, is the Hadamard gate</a:t>
                </a:r>
              </a:p>
              <a:p>
                <a:pPr marL="0" indent="0">
                  <a:buNone/>
                </a:pPr>
                <a:endParaRPr lang="pt-BR" sz="2000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pt-BR" sz="2000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pt-BR" sz="2000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pt-BR" sz="2000" dirty="0"/>
              </a:p>
              <a:p>
                <a:pPr marL="0" indent="0">
                  <a:buNone/>
                </a:pPr>
                <a:r>
                  <a:rPr lang="pt-BR" sz="2000" dirty="0" smtClean="0"/>
                  <a:t> </a:t>
                </a:r>
              </a:p>
              <a:p>
                <a:pPr marL="0" indent="0">
                  <a:buNone/>
                </a:pPr>
                <a:endParaRPr lang="pt-BR" sz="2000" dirty="0"/>
              </a:p>
            </p:txBody>
          </p:sp>
        </mc:Choice>
        <mc:Fallback>
          <p:sp>
            <p:nvSpPr>
              <p:cNvPr id="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24127" y="2217777"/>
                <a:ext cx="9613822" cy="2422804"/>
              </a:xfrm>
              <a:blipFill rotWithShape="0">
                <a:blip r:embed="rId3"/>
                <a:stretch>
                  <a:fillRect l="-1015" t="-251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Quantum gates</a:t>
            </a:r>
            <a:endParaRPr lang="pt-BR" dirty="0"/>
          </a:p>
        </p:txBody>
      </p:sp>
      <p:pic>
        <p:nvPicPr>
          <p:cNvPr id="9218" name="Picture 2" descr="https://latex2png.com/pngs/be0a8ba032e01533145c5742e2330dc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980" y="3267682"/>
            <a:ext cx="3559008" cy="100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4640581"/>
            <a:ext cx="9613822" cy="242280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000" dirty="0" smtClean="0"/>
              <a:t> It creates the superposition of states:</a:t>
            </a:r>
          </a:p>
          <a:p>
            <a:pPr marL="0" indent="0">
              <a:buNone/>
            </a:pPr>
            <a:endParaRPr lang="pt-BR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pt-BR" sz="2000" dirty="0"/>
          </a:p>
          <a:p>
            <a:pPr>
              <a:buFont typeface="Wingdings" panose="05000000000000000000" pitchFamily="2" charset="2"/>
              <a:buChar char="§"/>
            </a:pPr>
            <a:endParaRPr lang="pt-BR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pt-BR" sz="2000" dirty="0"/>
          </a:p>
          <a:p>
            <a:pPr marL="0" indent="0">
              <a:buNone/>
            </a:pPr>
            <a:r>
              <a:rPr lang="pt-BR" sz="2000" dirty="0" smtClean="0"/>
              <a:t> </a:t>
            </a:r>
          </a:p>
          <a:p>
            <a:pPr marL="0" indent="0">
              <a:buNone/>
            </a:pPr>
            <a:endParaRPr lang="pt-BR" sz="2000" dirty="0"/>
          </a:p>
        </p:txBody>
      </p:sp>
      <p:sp>
        <p:nvSpPr>
          <p:cNvPr id="11" name="Rounded Rectangle 10"/>
          <p:cNvSpPr/>
          <p:nvPr/>
        </p:nvSpPr>
        <p:spPr>
          <a:xfrm>
            <a:off x="2465017" y="5081902"/>
            <a:ext cx="7773687" cy="129759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222" name="Picture 6" descr="https://latex2png.com/pngs/39bae01f272330878df636c709f8868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914" y="5203186"/>
            <a:ext cx="7585343" cy="105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47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024127" y="2217777"/>
                <a:ext cx="9613822" cy="2422804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pt-BR" sz="2000" dirty="0" smtClean="0"/>
                  <a:t> Another important gate is the phase gate, associated to the Z operator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2000" dirty="0" smtClean="0"/>
                  <a:t> . </a:t>
                </a:r>
                <a:endParaRPr lang="pt-BR" sz="2000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pt-BR" sz="2000" dirty="0" smtClean="0"/>
                  <a:t> It applies a phase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pt-BR" sz="2000" dirty="0" smtClean="0"/>
                  <a:t> over the state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|1〉</m:t>
                    </m:r>
                  </m:oMath>
                </a14:m>
                <a:r>
                  <a:rPr lang="pt-BR" sz="2000" dirty="0" smtClean="0"/>
                  <a:t>, so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→|0〉</m:t>
                    </m:r>
                  </m:oMath>
                </a14:m>
                <a:r>
                  <a:rPr lang="pt-BR" sz="2000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→−|1〉</m:t>
                    </m:r>
                  </m:oMath>
                </a14:m>
                <a:r>
                  <a:rPr lang="pt-BR" sz="2000" dirty="0" smtClean="0"/>
                  <a:t>.</a:t>
                </a:r>
              </a:p>
              <a:p>
                <a:pPr marL="0" indent="0">
                  <a:buNone/>
                </a:pPr>
                <a:endParaRPr lang="pt-BR" sz="2000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pt-BR" sz="2000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pt-BR" sz="2000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pt-BR" sz="2000" dirty="0"/>
              </a:p>
              <a:p>
                <a:pPr marL="0" indent="0">
                  <a:buNone/>
                </a:pPr>
                <a:r>
                  <a:rPr lang="pt-BR" sz="2000" dirty="0" smtClean="0"/>
                  <a:t> </a:t>
                </a:r>
              </a:p>
              <a:p>
                <a:pPr marL="0" indent="0">
                  <a:buNone/>
                </a:pPr>
                <a:endParaRPr lang="pt-BR" sz="2000" dirty="0"/>
              </a:p>
            </p:txBody>
          </p:sp>
        </mc:Choice>
        <mc:Fallback>
          <p:sp>
            <p:nvSpPr>
              <p:cNvPr id="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24127" y="2217777"/>
                <a:ext cx="9613822" cy="2422804"/>
              </a:xfrm>
              <a:blipFill rotWithShape="0">
                <a:blip r:embed="rId3"/>
                <a:stretch>
                  <a:fillRect l="-1015" t="-251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Quantum gates</a:t>
            </a: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306" y="3458892"/>
            <a:ext cx="7830643" cy="262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1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024127" y="2217776"/>
                <a:ext cx="9613822" cy="3794403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pt-BR" sz="2000" dirty="0" smtClean="0"/>
                  <a:t> There are infinite gates for one qubit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pt-BR" sz="2000" dirty="0"/>
                  <a:t> </a:t>
                </a:r>
                <a:r>
                  <a:rPr lang="pt-BR" sz="2000" dirty="0" smtClean="0"/>
                  <a:t>They must be reversible, i.e,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pt-B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pt-BR" sz="2000" dirty="0" smtClean="0"/>
              </a:p>
              <a:p>
                <a:pPr marL="0" indent="0">
                  <a:buNone/>
                </a:pPr>
                <a:endParaRPr lang="pt-BR" sz="2000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pt-BR" sz="2000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pt-BR" sz="2000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pt-BR" sz="2000" dirty="0"/>
              </a:p>
              <a:p>
                <a:pPr marL="0" indent="0">
                  <a:buNone/>
                </a:pPr>
                <a:r>
                  <a:rPr lang="pt-BR" sz="2000" dirty="0" smtClean="0"/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pt-BR" sz="2000" dirty="0" smtClean="0"/>
                  <a:t> </a:t>
                </a:r>
                <a:r>
                  <a:rPr lang="pt-BR" sz="2000" dirty="0"/>
                  <a:t> </a:t>
                </a:r>
                <a:r>
                  <a:rPr lang="pt-BR" sz="2000" dirty="0" smtClean="0"/>
                  <a:t>Note that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pt-BR" sz="20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pt-BR" sz="2000" b="0" i="0" smtClean="0">
                        <a:latin typeface="Cambria Math" panose="02040503050406030204" pitchFamily="18" charset="0"/>
                      </a:rPr>
                      <m:t>Z</m:t>
                    </m:r>
                  </m:oMath>
                </a14:m>
                <a:r>
                  <a:rPr lang="pt-BR" sz="2000" dirty="0" smtClean="0"/>
                  <a:t> and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pt-BR" sz="2000" dirty="0" smtClean="0"/>
                  <a:t> are unitary operators.</a:t>
                </a:r>
                <a:endParaRPr lang="pt-BR" sz="2000" dirty="0"/>
              </a:p>
              <a:p>
                <a:pPr marL="0" indent="0">
                  <a:buNone/>
                </a:pPr>
                <a:endParaRPr lang="pt-BR" sz="2000" dirty="0"/>
              </a:p>
            </p:txBody>
          </p:sp>
        </mc:Choice>
        <mc:Fallback>
          <p:sp>
            <p:nvSpPr>
              <p:cNvPr id="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24127" y="2217776"/>
                <a:ext cx="9613822" cy="3794403"/>
              </a:xfrm>
              <a:blipFill rotWithShape="0">
                <a:blip r:embed="rId3"/>
                <a:stretch>
                  <a:fillRect l="-1015" t="-176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Quantum gates</a:t>
            </a:r>
            <a:endParaRPr lang="pt-BR" dirty="0"/>
          </a:p>
        </p:txBody>
      </p:sp>
      <p:pic>
        <p:nvPicPr>
          <p:cNvPr id="10242" name="Picture 2" descr="https://latex2png.com/pngs/d79f9bc5ae53ebcbbe9c6cb013b124b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588" y="3421183"/>
            <a:ext cx="2954771" cy="56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latex2png.com/pngs/19ae9074926ac902e9c8f6fcbed3d95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588" y="4202187"/>
            <a:ext cx="6187905" cy="67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782437" y="3213837"/>
            <a:ext cx="6472921" cy="1834681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989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024127" y="2217776"/>
                <a:ext cx="9613822" cy="3794403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pt-BR" sz="2000" dirty="0" smtClean="0"/>
                  <a:t> Any logic gate of one qubit can be represented using a combination of rotations as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pt-BR" sz="2000" dirty="0"/>
              </a:p>
              <a:p>
                <a:pPr marL="0" indent="0">
                  <a:buNone/>
                </a:pPr>
                <a:endParaRPr lang="pt-BR" sz="2000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pt-BR" sz="2000" dirty="0"/>
                  <a:t> </a:t>
                </a:r>
                <a:r>
                  <a:rPr lang="pt-BR" sz="2000" dirty="0" smtClean="0"/>
                  <a:t>This is representes the rotation of the Bloch vector by an angle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pt-BR" sz="2000" dirty="0" smtClean="0"/>
                  <a:t> around 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pt-BR" sz="2000" dirty="0" smtClean="0"/>
                  <a:t> axis.</a:t>
                </a:r>
                <a:endParaRPr lang="pt-BR" sz="2000" dirty="0"/>
              </a:p>
            </p:txBody>
          </p:sp>
        </mc:Choice>
        <mc:Fallback>
          <p:sp>
            <p:nvSpPr>
              <p:cNvPr id="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24127" y="2217776"/>
                <a:ext cx="9613822" cy="3794403"/>
              </a:xfrm>
              <a:blipFill rotWithShape="0">
                <a:blip r:embed="rId3"/>
                <a:stretch>
                  <a:fillRect l="-1015" t="-1768" r="-2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Quantum gates</a:t>
            </a:r>
            <a:endParaRPr lang="pt-BR" dirty="0"/>
          </a:p>
        </p:txBody>
      </p:sp>
      <p:pic>
        <p:nvPicPr>
          <p:cNvPr id="16386" name="Picture 2" descr="https://latex2png.com/pngs/3c0767ca28029263ebc5b161d242c4d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709" y="3013012"/>
            <a:ext cx="6066670" cy="45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1553" y="5025325"/>
            <a:ext cx="3409950" cy="847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8942" y="5025325"/>
            <a:ext cx="3209925" cy="809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7263" y="5025325"/>
            <a:ext cx="3067050" cy="809625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044052" y="4999029"/>
            <a:ext cx="3352974" cy="900316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ounded Rectangle 11"/>
          <p:cNvSpPr/>
          <p:nvPr/>
        </p:nvSpPr>
        <p:spPr>
          <a:xfrm>
            <a:off x="1226589" y="4999029"/>
            <a:ext cx="3458993" cy="90031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ounded Rectangle 12"/>
          <p:cNvSpPr/>
          <p:nvPr/>
        </p:nvSpPr>
        <p:spPr>
          <a:xfrm>
            <a:off x="8657264" y="4999029"/>
            <a:ext cx="3067050" cy="900316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89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024127" y="2217776"/>
                <a:ext cx="9613822" cy="3794403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pt-BR" sz="2000" dirty="0" smtClean="0"/>
                  <a:t> The Z gate can be represented by a rotation about the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pt-BR" sz="2000" dirty="0" smtClean="0"/>
                  <a:t> axis of 180º.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pt-BR" sz="2000" dirty="0"/>
                  <a:t> </a:t>
                </a:r>
                <a:r>
                  <a:rPr lang="pt-BR" sz="2000" dirty="0" smtClean="0"/>
                  <a:t>The X gate is a rotation about the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pt-BR" sz="2000" dirty="0" smtClean="0"/>
                  <a:t> axis of 180º (or a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pt-BR" sz="2000" dirty="0" smtClean="0"/>
                  <a:t> pulse).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pt-BR" sz="2000" dirty="0"/>
                  <a:t> </a:t>
                </a:r>
                <a:r>
                  <a:rPr lang="pt-BR" sz="2000" dirty="0" smtClean="0"/>
                  <a:t>The H gate is a rotation about the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pt-BR" sz="2000" dirty="0" smtClean="0"/>
                  <a:t> axis of 90º (or a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pt-BR" sz="2000" dirty="0" smtClean="0"/>
                  <a:t> pulse). </a:t>
                </a:r>
                <a:endParaRPr lang="pt-BR" sz="2000" dirty="0"/>
              </a:p>
            </p:txBody>
          </p:sp>
        </mc:Choice>
        <mc:Fallback>
          <p:sp>
            <p:nvSpPr>
              <p:cNvPr id="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24127" y="2217776"/>
                <a:ext cx="9613822" cy="3794403"/>
              </a:xfrm>
              <a:blipFill rotWithShape="0">
                <a:blip r:embed="rId3"/>
                <a:stretch>
                  <a:fillRect l="-1015" t="-160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Quantum gates</a:t>
            </a:r>
            <a:endParaRPr lang="pt-BR" dirty="0"/>
          </a:p>
        </p:txBody>
      </p:sp>
      <p:pic>
        <p:nvPicPr>
          <p:cNvPr id="19458" name="Picture 2" descr="https://latex2png.com/pngs/58e8bef36a40ccb7e9a5c6e47bc57bc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220" y="3918353"/>
            <a:ext cx="6901180" cy="80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64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17776"/>
            <a:ext cx="9613822" cy="379440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000" dirty="0" smtClean="0"/>
              <a:t> The mult-qubit quantum logic gate is the controlled-NOT or CNOT.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/>
              <a:t> </a:t>
            </a:r>
            <a:r>
              <a:rPr lang="pt-BR" sz="2000" dirty="0" smtClean="0"/>
              <a:t>It has two qubits input: target and control. In matrix format</a:t>
            </a:r>
            <a:endParaRPr lang="pt-BR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Quantum gates</a:t>
            </a:r>
            <a:endParaRPr lang="pt-BR" dirty="0"/>
          </a:p>
        </p:txBody>
      </p:sp>
      <p:pic>
        <p:nvPicPr>
          <p:cNvPr id="1028" name="Picture 4" descr="https://latex2png.com/pngs/914e2c7b7c91ff7770d48e73e4bff52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456" y="3616096"/>
            <a:ext cx="5755415" cy="239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28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CONTENT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t-BR" dirty="0" smtClean="0"/>
              <a:t> Introduction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/>
              <a:t> Quantum bits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</a:t>
            </a:r>
            <a:r>
              <a:rPr lang="pt-BR" dirty="0" smtClean="0"/>
              <a:t>Quantum gates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/>
              <a:t> Applications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</a:t>
            </a:r>
            <a:r>
              <a:rPr lang="pt-BR" dirty="0" smtClean="0"/>
              <a:t>Conclusion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467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024127" y="2217776"/>
                <a:ext cx="9613822" cy="3794403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pt-BR" sz="2000" dirty="0" smtClean="0"/>
                  <a:t> If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pt-BR" sz="2000" dirty="0" smtClean="0"/>
                  <a:t> is a logic gate which acts on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pt-BR" sz="2000" dirty="0" smtClean="0"/>
                  <a:t> qubits. One can define the controlled-U gate.</a:t>
                </a:r>
                <a:endParaRPr lang="pt-BR" sz="2000" dirty="0"/>
              </a:p>
            </p:txBody>
          </p:sp>
        </mc:Choice>
        <mc:Fallback>
          <p:sp>
            <p:nvSpPr>
              <p:cNvPr id="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24127" y="2217776"/>
                <a:ext cx="9613822" cy="3794403"/>
              </a:xfrm>
              <a:blipFill rotWithShape="0">
                <a:blip r:embed="rId3"/>
                <a:stretch>
                  <a:fillRect l="-1015" t="-1608" r="-7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Quantum gates</a:t>
            </a:r>
            <a:endParaRPr lang="pt-B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758" y="3129002"/>
            <a:ext cx="7411484" cy="1971950"/>
          </a:xfrm>
          <a:prstGeom prst="rect">
            <a:avLst/>
          </a:prstGeom>
        </p:spPr>
      </p:pic>
      <p:pic>
        <p:nvPicPr>
          <p:cNvPr id="2050" name="Picture 2" descr="https://latex2png.com/pngs/8f0e2a618f230f21de29055ce49c213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42" y="5486400"/>
            <a:ext cx="7455897" cy="52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37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024127" y="2217776"/>
                <a:ext cx="9613822" cy="3794403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pt-BR" sz="2000" dirty="0" smtClean="0"/>
                  <a:t> Other two important controlled gates are the controlled phase gate and the SWAP gate.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pt-BR" sz="2000" dirty="0"/>
                  <a:t> </a:t>
                </a:r>
                <a:r>
                  <a:rPr lang="pt-BR" sz="2000" dirty="0" smtClean="0"/>
                  <a:t>The CtrlZ gate adds a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pt-BR" sz="2000" dirty="0" smtClean="0"/>
                  <a:t> phase only to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|11〉</m:t>
                    </m:r>
                  </m:oMath>
                </a14:m>
                <a:r>
                  <a:rPr lang="pt-BR" sz="2000" dirty="0" smtClean="0"/>
                  <a:t> state. The Swap gate exchange the state of two qubits.</a:t>
                </a:r>
                <a:endParaRPr lang="pt-BR" sz="2000" dirty="0"/>
              </a:p>
            </p:txBody>
          </p:sp>
        </mc:Choice>
        <mc:Fallback>
          <p:sp>
            <p:nvSpPr>
              <p:cNvPr id="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24127" y="2217776"/>
                <a:ext cx="9613822" cy="3794403"/>
              </a:xfrm>
              <a:blipFill rotWithShape="0">
                <a:blip r:embed="rId3"/>
                <a:stretch>
                  <a:fillRect l="-1015" t="-1768" r="-16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Quantum gates</a:t>
            </a: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927" y="3893820"/>
            <a:ext cx="6003608" cy="159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6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17776"/>
            <a:ext cx="9613822" cy="379440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000" dirty="0" smtClean="0"/>
              <a:t> Bell state</a:t>
            </a:r>
            <a:endParaRPr lang="pt-BR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Applications</a:t>
            </a:r>
            <a:endParaRPr lang="pt-B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275" y="2487293"/>
            <a:ext cx="7077467" cy="1992348"/>
          </a:xfrm>
          <a:prstGeom prst="rect">
            <a:avLst/>
          </a:prstGeom>
        </p:spPr>
      </p:pic>
      <p:pic>
        <p:nvPicPr>
          <p:cNvPr id="3074" name="Picture 2" descr="https://latex2png.com/pngs/9ce1375580ca5e0cfacd010c1990064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44" y="5254685"/>
            <a:ext cx="2026982" cy="44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atex2png.com/pngs/473f61f2cf7ac32912748aaa8314a1a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615" y="4933876"/>
            <a:ext cx="3787394" cy="103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latex2png.com/pngs/6b9ed7b1c654f16ac5ca8340805a320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499" y="4882102"/>
            <a:ext cx="3567776" cy="109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33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024127" y="2217776"/>
                <a:ext cx="9613822" cy="4411624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pt-BR" sz="2000" dirty="0" smtClean="0"/>
                  <a:t> Scattering circuit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pt-BR" sz="2000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pt-BR" sz="2000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pt-BR" sz="2000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pt-BR" sz="2000" dirty="0"/>
              </a:p>
              <a:p>
                <a:pPr marL="0" indent="0">
                  <a:buNone/>
                </a:pPr>
                <a:endParaRPr lang="pt-BR" sz="2000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pt-BR" sz="2000" dirty="0" smtClean="0"/>
                  <a:t>By measuring the expectation values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〈</m:t>
                    </m:r>
                    <m:sSub>
                      <m:sSubPr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pt-BR" sz="2000" dirty="0" smtClean="0"/>
                  <a:t> and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〈</m:t>
                    </m:r>
                    <m:sSub>
                      <m:sSubPr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pt-BR" sz="2000" dirty="0" smtClean="0"/>
                  <a:t> one can obtaing information about the interaction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pt-BR" sz="2000" dirty="0" smtClean="0"/>
                  <a:t> or the input state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pt-BR" sz="2000" dirty="0" smtClean="0"/>
                  <a:t>. </a:t>
                </a:r>
                <a:endParaRPr lang="pt-BR" sz="2000" dirty="0"/>
              </a:p>
            </p:txBody>
          </p:sp>
        </mc:Choice>
        <mc:Fallback>
          <p:sp>
            <p:nvSpPr>
              <p:cNvPr id="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24127" y="2217776"/>
                <a:ext cx="9613822" cy="4411624"/>
              </a:xfrm>
              <a:blipFill rotWithShape="0">
                <a:blip r:embed="rId3"/>
                <a:stretch>
                  <a:fillRect l="-1015" t="-151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Applications</a:t>
            </a:r>
            <a:endParaRPr lang="pt-B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179" y="2570467"/>
            <a:ext cx="5398029" cy="213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4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17776"/>
            <a:ext cx="9613822" cy="44116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000" dirty="0" smtClean="0"/>
              <a:t> Scattering circuit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pt-BR" sz="2000" dirty="0"/>
          </a:p>
          <a:p>
            <a:pPr>
              <a:buFont typeface="Wingdings" panose="05000000000000000000" pitchFamily="2" charset="2"/>
              <a:buChar char="§"/>
            </a:pPr>
            <a:endParaRPr lang="pt-BR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pt-BR" sz="2000" dirty="0"/>
          </a:p>
          <a:p>
            <a:pPr marL="0" indent="0">
              <a:buNone/>
            </a:pPr>
            <a:endParaRPr lang="pt-BR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Applications</a:t>
            </a: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58657"/>
          <a:stretch/>
        </p:blipFill>
        <p:spPr>
          <a:xfrm>
            <a:off x="6893683" y="4276759"/>
            <a:ext cx="3020380" cy="1247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3038" y="3105184"/>
            <a:ext cx="2638425" cy="1171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86401"/>
          <a:stretch/>
        </p:blipFill>
        <p:spPr>
          <a:xfrm>
            <a:off x="9914063" y="4276760"/>
            <a:ext cx="993455" cy="1247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7" y="3105184"/>
            <a:ext cx="5398029" cy="213869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079189" y="3258355"/>
            <a:ext cx="0" cy="177728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81595" y="3258355"/>
            <a:ext cx="0" cy="177728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84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17776"/>
            <a:ext cx="9613822" cy="44116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000" dirty="0" smtClean="0"/>
              <a:t> Scattering circuit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pt-BR" sz="2000" dirty="0"/>
          </a:p>
          <a:p>
            <a:pPr>
              <a:buFont typeface="Wingdings" panose="05000000000000000000" pitchFamily="2" charset="2"/>
              <a:buChar char="§"/>
            </a:pPr>
            <a:endParaRPr lang="pt-BR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pt-BR" sz="2000" dirty="0"/>
          </a:p>
          <a:p>
            <a:pPr marL="0" indent="0">
              <a:buNone/>
            </a:pPr>
            <a:endParaRPr lang="pt-BR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Applications</a:t>
            </a:r>
            <a:endParaRPr lang="pt-B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7" y="2754845"/>
            <a:ext cx="5398029" cy="213869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079189" y="2908016"/>
            <a:ext cx="0" cy="177728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81595" y="2908016"/>
            <a:ext cx="0" cy="177728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189178" y="2908016"/>
            <a:ext cx="0" cy="177728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39183" y="2908016"/>
            <a:ext cx="0" cy="177728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62793"/>
          <a:stretch/>
        </p:blipFill>
        <p:spPr>
          <a:xfrm>
            <a:off x="7200685" y="2754845"/>
            <a:ext cx="2821010" cy="11620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78651"/>
          <a:stretch/>
        </p:blipFill>
        <p:spPr>
          <a:xfrm>
            <a:off x="10021695" y="2754845"/>
            <a:ext cx="1618659" cy="1162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r="54777" b="86162"/>
          <a:stretch/>
        </p:blipFill>
        <p:spPr>
          <a:xfrm>
            <a:off x="2899056" y="5249370"/>
            <a:ext cx="2985108" cy="3624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6735" t="56067"/>
          <a:stretch/>
        </p:blipFill>
        <p:spPr>
          <a:xfrm>
            <a:off x="5884164" y="4893538"/>
            <a:ext cx="6156262" cy="115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17776"/>
            <a:ext cx="9613822" cy="44116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000" dirty="0" smtClean="0"/>
              <a:t> Scattering circuit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pt-BR" sz="2000" dirty="0"/>
          </a:p>
          <a:p>
            <a:pPr>
              <a:buFont typeface="Wingdings" panose="05000000000000000000" pitchFamily="2" charset="2"/>
              <a:buChar char="§"/>
            </a:pPr>
            <a:endParaRPr lang="pt-BR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pt-BR" sz="2000" dirty="0"/>
          </a:p>
          <a:p>
            <a:pPr marL="0" indent="0">
              <a:buNone/>
            </a:pPr>
            <a:endParaRPr lang="pt-BR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Applications</a:t>
            </a:r>
            <a:endParaRPr lang="pt-B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7" y="2754845"/>
            <a:ext cx="5398029" cy="213869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079189" y="2908016"/>
            <a:ext cx="0" cy="177728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81595" y="2908016"/>
            <a:ext cx="0" cy="177728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189178" y="2908016"/>
            <a:ext cx="0" cy="177728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39183" y="2908016"/>
            <a:ext cx="0" cy="177728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2156" y="3090050"/>
            <a:ext cx="5638800" cy="1133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190" y="4558730"/>
            <a:ext cx="5162550" cy="1609725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6005095" y="4513266"/>
            <a:ext cx="5186645" cy="1655189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398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17776"/>
            <a:ext cx="9613822" cy="44116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000" dirty="0" smtClean="0"/>
              <a:t> Quantum teleportation</a:t>
            </a:r>
          </a:p>
          <a:p>
            <a:pPr marL="0" indent="0">
              <a:buNone/>
            </a:pPr>
            <a:endParaRPr lang="pt-BR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pt-BR" sz="2000" dirty="0"/>
          </a:p>
          <a:p>
            <a:pPr>
              <a:buFont typeface="Wingdings" panose="05000000000000000000" pitchFamily="2" charset="2"/>
              <a:buChar char="§"/>
            </a:pPr>
            <a:endParaRPr lang="pt-BR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pt-BR" sz="2000" dirty="0"/>
          </a:p>
          <a:p>
            <a:pPr marL="0" indent="0">
              <a:buNone/>
            </a:pPr>
            <a:endParaRPr lang="pt-BR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Applications</a:t>
            </a:r>
            <a:endParaRPr lang="pt-BR" dirty="0"/>
          </a:p>
        </p:txBody>
      </p:sp>
      <p:sp>
        <p:nvSpPr>
          <p:cNvPr id="3" name="Smiley Face 2"/>
          <p:cNvSpPr/>
          <p:nvPr/>
        </p:nvSpPr>
        <p:spPr>
          <a:xfrm>
            <a:off x="2194560" y="3040380"/>
            <a:ext cx="1051560" cy="1051560"/>
          </a:xfrm>
          <a:prstGeom prst="smileyFac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miley Face 4"/>
          <p:cNvSpPr/>
          <p:nvPr/>
        </p:nvSpPr>
        <p:spPr>
          <a:xfrm>
            <a:off x="4229100" y="3040380"/>
            <a:ext cx="1074420" cy="1051560"/>
          </a:xfrm>
          <a:prstGeom prst="smileyFace">
            <a:avLst/>
          </a:prstGeom>
          <a:solidFill>
            <a:srgbClr val="D805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Plus 5"/>
          <p:cNvSpPr/>
          <p:nvPr/>
        </p:nvSpPr>
        <p:spPr>
          <a:xfrm>
            <a:off x="3486150" y="3291840"/>
            <a:ext cx="502920" cy="502920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qual 13"/>
          <p:cNvSpPr/>
          <p:nvPr/>
        </p:nvSpPr>
        <p:spPr>
          <a:xfrm>
            <a:off x="5602438" y="3291840"/>
            <a:ext cx="457200" cy="502920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81"/>
          <a:stretch/>
        </p:blipFill>
        <p:spPr>
          <a:xfrm>
            <a:off x="6286500" y="2547126"/>
            <a:ext cx="1947682" cy="1992348"/>
          </a:xfrm>
          <a:prstGeom prst="rect">
            <a:avLst/>
          </a:prstGeom>
        </p:spPr>
      </p:pic>
      <p:sp>
        <p:nvSpPr>
          <p:cNvPr id="18" name="Smiley Face 17"/>
          <p:cNvSpPr/>
          <p:nvPr/>
        </p:nvSpPr>
        <p:spPr>
          <a:xfrm>
            <a:off x="1573873" y="5227320"/>
            <a:ext cx="1074420" cy="1051560"/>
          </a:xfrm>
          <a:prstGeom prst="smileyFace">
            <a:avLst/>
          </a:prstGeom>
          <a:solidFill>
            <a:srgbClr val="D805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miley Face 18"/>
          <p:cNvSpPr/>
          <p:nvPr/>
        </p:nvSpPr>
        <p:spPr>
          <a:xfrm>
            <a:off x="7708402" y="5250180"/>
            <a:ext cx="1051560" cy="1051560"/>
          </a:xfrm>
          <a:prstGeom prst="smileyFac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ight Arrow 14"/>
          <p:cNvSpPr/>
          <p:nvPr/>
        </p:nvSpPr>
        <p:spPr>
          <a:xfrm>
            <a:off x="3989070" y="5775960"/>
            <a:ext cx="1613368" cy="28194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4467392" y="5160407"/>
                <a:ext cx="723566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0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pt-BR" sz="40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pt-BR" sz="40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pt-BR" sz="4000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392" y="5160407"/>
                <a:ext cx="723566" cy="61555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031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3" grpId="0" animBg="1"/>
      <p:bldP spid="5" grpId="0" animBg="1"/>
      <p:bldP spid="6" grpId="0" animBg="1"/>
      <p:bldP spid="14" grpId="0" animBg="1"/>
      <p:bldP spid="18" grpId="0" animBg="1"/>
      <p:bldP spid="19" grpId="0" animBg="1"/>
      <p:bldP spid="15" grpId="0" animBg="1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17776"/>
            <a:ext cx="9613822" cy="44116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000" dirty="0" smtClean="0"/>
              <a:t> Quantum teleportation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/>
              <a:t> </a:t>
            </a:r>
            <a:r>
              <a:rPr lang="pt-BR" sz="2000" dirty="0" smtClean="0"/>
              <a:t>She interacts the qubit unknow with her half of Bell state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/>
              <a:t> </a:t>
            </a:r>
            <a:r>
              <a:rPr lang="pt-BR" sz="2000" dirty="0" smtClean="0"/>
              <a:t>The result will be: 00, 01, 10 or 11.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/>
              <a:t> </a:t>
            </a:r>
            <a:r>
              <a:rPr lang="pt-BR" sz="2000" dirty="0" smtClean="0"/>
              <a:t>She sends this information to Andre.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/>
              <a:t> </a:t>
            </a:r>
            <a:r>
              <a:rPr lang="pt-BR" sz="2000" dirty="0" smtClean="0"/>
              <a:t>Depeding on Thalyta’s message, Andre performs one of four operations on his half of Bell state.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pt-BR" sz="2000" dirty="0"/>
          </a:p>
          <a:p>
            <a:pPr>
              <a:buFont typeface="Wingdings" panose="05000000000000000000" pitchFamily="2" charset="2"/>
              <a:buChar char="§"/>
            </a:pPr>
            <a:endParaRPr lang="pt-BR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pt-BR" sz="2000" dirty="0"/>
          </a:p>
          <a:p>
            <a:pPr marL="0" indent="0">
              <a:buNone/>
            </a:pPr>
            <a:endParaRPr lang="pt-BR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Applications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672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17776"/>
            <a:ext cx="9613822" cy="44116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000" dirty="0" smtClean="0"/>
              <a:t> Quantum teleportation</a:t>
            </a:r>
          </a:p>
          <a:p>
            <a:pPr marL="0" indent="0">
              <a:buNone/>
            </a:pPr>
            <a:endParaRPr lang="pt-BR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pt-BR" sz="2000" dirty="0"/>
          </a:p>
          <a:p>
            <a:pPr>
              <a:buFont typeface="Wingdings" panose="05000000000000000000" pitchFamily="2" charset="2"/>
              <a:buChar char="§"/>
            </a:pPr>
            <a:endParaRPr lang="pt-BR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pt-BR" sz="2000" dirty="0"/>
          </a:p>
          <a:p>
            <a:pPr marL="0" indent="0">
              <a:buNone/>
            </a:pPr>
            <a:endParaRPr lang="pt-BR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Applications</a:t>
            </a:r>
            <a:endParaRPr lang="pt-B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974" y="2861270"/>
            <a:ext cx="9288171" cy="31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75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Introduction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38992"/>
            <a:ext cx="4754880" cy="40703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000" dirty="0" smtClean="0"/>
              <a:t> Paul Benioff (1980)</a:t>
            </a:r>
          </a:p>
          <a:p>
            <a:pPr marL="0" indent="0">
              <a:buNone/>
            </a:pPr>
            <a:endParaRPr lang="pt-BR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713" y="2084832"/>
            <a:ext cx="207645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9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17776"/>
            <a:ext cx="9613822" cy="44116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000" dirty="0" smtClean="0"/>
              <a:t> Quantum teleportation</a:t>
            </a:r>
          </a:p>
          <a:p>
            <a:pPr marL="0" indent="0">
              <a:buNone/>
            </a:pPr>
            <a:endParaRPr lang="pt-BR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pt-BR" sz="2000" dirty="0"/>
          </a:p>
          <a:p>
            <a:pPr>
              <a:buFont typeface="Wingdings" panose="05000000000000000000" pitchFamily="2" charset="2"/>
              <a:buChar char="§"/>
            </a:pPr>
            <a:endParaRPr lang="pt-BR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pt-BR" sz="2000" dirty="0"/>
          </a:p>
          <a:p>
            <a:pPr marL="0" indent="0">
              <a:buNone/>
            </a:pPr>
            <a:endParaRPr lang="pt-BR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Applications</a:t>
            </a:r>
            <a:endParaRPr lang="pt-B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160"/>
          <a:stretch/>
        </p:blipFill>
        <p:spPr>
          <a:xfrm>
            <a:off x="1024127" y="2870930"/>
            <a:ext cx="1657046" cy="3124636"/>
          </a:xfrm>
          <a:prstGeom prst="rect">
            <a:avLst/>
          </a:prstGeom>
        </p:spPr>
      </p:pic>
      <p:pic>
        <p:nvPicPr>
          <p:cNvPr id="5122" name="Picture 2" descr="https://latex2png.com/pngs/f414143d74d8469031ad191d4d02bbb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424" y="3186111"/>
            <a:ext cx="3190240" cy="50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latex2png.com/pngs/221dacb4e7e7b68bde7bace3412099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946" y="4009126"/>
            <a:ext cx="7643165" cy="84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20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17776"/>
            <a:ext cx="9613822" cy="44116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000" dirty="0" smtClean="0"/>
              <a:t> Quantum teleportation</a:t>
            </a:r>
          </a:p>
          <a:p>
            <a:pPr marL="0" indent="0">
              <a:buNone/>
            </a:pPr>
            <a:endParaRPr lang="pt-BR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pt-BR" sz="2000" dirty="0"/>
          </a:p>
          <a:p>
            <a:pPr>
              <a:buFont typeface="Wingdings" panose="05000000000000000000" pitchFamily="2" charset="2"/>
              <a:buChar char="§"/>
            </a:pPr>
            <a:endParaRPr lang="pt-BR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pt-BR" sz="2000" dirty="0"/>
          </a:p>
          <a:p>
            <a:pPr marL="0" indent="0">
              <a:buNone/>
            </a:pPr>
            <a:endParaRPr lang="pt-BR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Applications</a:t>
            </a:r>
            <a:endParaRPr lang="pt-B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15"/>
          <a:stretch/>
        </p:blipFill>
        <p:spPr>
          <a:xfrm>
            <a:off x="1024127" y="2861270"/>
            <a:ext cx="2710746" cy="3124636"/>
          </a:xfrm>
          <a:prstGeom prst="rect">
            <a:avLst/>
          </a:prstGeom>
        </p:spPr>
      </p:pic>
      <p:pic>
        <p:nvPicPr>
          <p:cNvPr id="13316" name="Picture 4" descr="https://latex2png.com/pngs/18993685e6221f8295bf58e1fb68f08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031" y="3720214"/>
            <a:ext cx="6641206" cy="73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96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17776"/>
            <a:ext cx="9613822" cy="44116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000" dirty="0" smtClean="0"/>
              <a:t> Quantum teleportation</a:t>
            </a:r>
          </a:p>
          <a:p>
            <a:pPr marL="0" indent="0">
              <a:buNone/>
            </a:pPr>
            <a:endParaRPr lang="pt-BR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pt-BR" sz="2000" dirty="0"/>
          </a:p>
          <a:p>
            <a:pPr>
              <a:buFont typeface="Wingdings" panose="05000000000000000000" pitchFamily="2" charset="2"/>
              <a:buChar char="§"/>
            </a:pPr>
            <a:endParaRPr lang="pt-BR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pt-BR" sz="2000" dirty="0"/>
          </a:p>
          <a:p>
            <a:pPr marL="0" indent="0">
              <a:buNone/>
            </a:pPr>
            <a:endParaRPr lang="pt-BR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Applications</a:t>
            </a:r>
            <a:endParaRPr lang="pt-B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49"/>
          <a:stretch/>
        </p:blipFill>
        <p:spPr>
          <a:xfrm>
            <a:off x="1024128" y="2861270"/>
            <a:ext cx="3998634" cy="3124636"/>
          </a:xfrm>
          <a:prstGeom prst="rect">
            <a:avLst/>
          </a:prstGeom>
        </p:spPr>
      </p:pic>
      <p:pic>
        <p:nvPicPr>
          <p:cNvPr id="14340" name="Picture 4" descr="https://latex2png.com/pngs/f3e187e0017958983a6a3b117895b3f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038" y="3415278"/>
            <a:ext cx="5683026" cy="137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28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17776"/>
            <a:ext cx="9613822" cy="44116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000" dirty="0" smtClean="0"/>
              <a:t> Quantum teleportation</a:t>
            </a:r>
          </a:p>
          <a:p>
            <a:pPr marL="0" indent="0">
              <a:buNone/>
            </a:pPr>
            <a:endParaRPr lang="pt-BR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pt-BR" sz="2000" dirty="0"/>
          </a:p>
          <a:p>
            <a:pPr>
              <a:buFont typeface="Wingdings" panose="05000000000000000000" pitchFamily="2" charset="2"/>
              <a:buChar char="§"/>
            </a:pPr>
            <a:endParaRPr lang="pt-BR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pt-BR" sz="2000" dirty="0"/>
          </a:p>
          <a:p>
            <a:pPr marL="0" indent="0">
              <a:buNone/>
            </a:pPr>
            <a:endParaRPr lang="pt-BR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Applications</a:t>
            </a:r>
            <a:endParaRPr lang="pt-B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49"/>
          <a:stretch/>
        </p:blipFill>
        <p:spPr>
          <a:xfrm>
            <a:off x="1024128" y="2861270"/>
            <a:ext cx="3998634" cy="3124636"/>
          </a:xfrm>
          <a:prstGeom prst="rect">
            <a:avLst/>
          </a:prstGeom>
        </p:spPr>
      </p:pic>
      <p:pic>
        <p:nvPicPr>
          <p:cNvPr id="15362" name="Picture 2" descr="https://latex2png.com/pngs/7dfc05e8ef9e1c2a5360149627458d5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475" y="3566417"/>
            <a:ext cx="6348263" cy="110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20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17776"/>
            <a:ext cx="9613822" cy="44116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000" dirty="0" smtClean="0"/>
              <a:t> Quantum teleportation</a:t>
            </a:r>
          </a:p>
          <a:p>
            <a:pPr marL="0" indent="0">
              <a:buNone/>
            </a:pPr>
            <a:endParaRPr lang="pt-BR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pt-BR" sz="2000" dirty="0"/>
          </a:p>
          <a:p>
            <a:pPr>
              <a:buFont typeface="Wingdings" panose="05000000000000000000" pitchFamily="2" charset="2"/>
              <a:buChar char="§"/>
            </a:pPr>
            <a:endParaRPr lang="pt-BR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pt-BR" sz="2000" dirty="0"/>
          </a:p>
          <a:p>
            <a:pPr marL="0" indent="0">
              <a:buNone/>
            </a:pPr>
            <a:endParaRPr lang="pt-BR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Applications</a:t>
            </a:r>
            <a:endParaRPr lang="pt-B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2721" y="3199058"/>
            <a:ext cx="3973211" cy="17850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05"/>
          <a:stretch/>
        </p:blipFill>
        <p:spPr>
          <a:xfrm>
            <a:off x="1024127" y="2861270"/>
            <a:ext cx="5795350" cy="31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17776"/>
            <a:ext cx="9613822" cy="44116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000" dirty="0" smtClean="0"/>
              <a:t> Quantum teleportation</a:t>
            </a:r>
          </a:p>
          <a:p>
            <a:pPr marL="0" indent="0">
              <a:buNone/>
            </a:pPr>
            <a:endParaRPr lang="pt-BR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pt-BR" sz="2000" dirty="0"/>
          </a:p>
          <a:p>
            <a:pPr>
              <a:buFont typeface="Wingdings" panose="05000000000000000000" pitchFamily="2" charset="2"/>
              <a:buChar char="§"/>
            </a:pPr>
            <a:endParaRPr lang="pt-BR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pt-BR" sz="2000" dirty="0"/>
          </a:p>
          <a:p>
            <a:pPr marL="0" indent="0">
              <a:buNone/>
            </a:pPr>
            <a:endParaRPr lang="pt-BR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Applications</a:t>
            </a:r>
            <a:endParaRPr lang="pt-B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0451" y="1192299"/>
            <a:ext cx="3973211" cy="17850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7" y="2861270"/>
            <a:ext cx="9288171" cy="31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8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Conclusion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6" y="2238992"/>
            <a:ext cx="10360797" cy="40703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000" dirty="0" smtClean="0"/>
              <a:t> </a:t>
            </a:r>
            <a:r>
              <a:rPr lang="pt-BR" sz="2000" dirty="0" smtClean="0"/>
              <a:t>In this work make a brief description of qubits and quantum gates.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b="1" dirty="0"/>
              <a:t> </a:t>
            </a:r>
            <a:r>
              <a:rPr lang="pt-BR" sz="2000" dirty="0" smtClean="0"/>
              <a:t>Made a few examples of quantum circuits.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b="1" dirty="0"/>
              <a:t> </a:t>
            </a:r>
            <a:r>
              <a:rPr lang="pt-BR" sz="2000" dirty="0" smtClean="0"/>
              <a:t>Quantum gates are a essential part of quantum computing and quantum information processing.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179075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1989" y="2871989"/>
            <a:ext cx="76242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 smtClean="0">
                <a:solidFill>
                  <a:srgbClr val="002060"/>
                </a:solidFill>
              </a:rPr>
              <a:t>Muito obrigado</a:t>
            </a:r>
            <a:endParaRPr lang="pt-BR" sz="6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33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Introduction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38992"/>
            <a:ext cx="4754880" cy="40703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000" dirty="0" smtClean="0"/>
              <a:t> Paul Benioff (1980)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 smtClean="0"/>
              <a:t> Richard Feynman and Yuri Manin (1986)</a:t>
            </a:r>
          </a:p>
          <a:p>
            <a:pPr marL="0" indent="0">
              <a:buNone/>
            </a:pPr>
            <a:endParaRPr lang="pt-BR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 trans="0" pencilSize="4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9713" y="2084832"/>
            <a:ext cx="2076450" cy="2085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7938" y="2870644"/>
            <a:ext cx="226695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71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Introduction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38992"/>
            <a:ext cx="4754880" cy="40703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000" dirty="0" smtClean="0"/>
              <a:t> Paul Benioff (1980)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 smtClean="0"/>
              <a:t> Richard Feynman and Yuri Manin (1986)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b="1" dirty="0"/>
              <a:t> </a:t>
            </a:r>
            <a:r>
              <a:rPr lang="pt-BR" sz="2000" dirty="0" smtClean="0"/>
              <a:t>Quantum supremacy, Google (2019)</a:t>
            </a:r>
            <a:endParaRPr lang="pt-BR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 trans="0" pencilSize="3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9713" y="2084832"/>
            <a:ext cx="2076450" cy="2085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27938" y="2870644"/>
            <a:ext cx="2266950" cy="2600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163" y="2727173"/>
            <a:ext cx="2703536" cy="358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45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Quantum bits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024127" y="2238992"/>
                <a:ext cx="4754880" cy="4070367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pt-BR" sz="2000" dirty="0" smtClean="0"/>
                  <a:t> Classical bits: can assume values 0 or 1.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pt-BR" sz="2000" b="1" dirty="0"/>
                  <a:t> </a:t>
                </a:r>
                <a:r>
                  <a:rPr lang="pt-BR" sz="2000" dirty="0" smtClean="0"/>
                  <a:t>Quantum analogous: quantum bits or qubits for short.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pt-BR" sz="2000" dirty="0"/>
                  <a:t> </a:t>
                </a:r>
                <a:r>
                  <a:rPr lang="pt-BR" sz="2000" dirty="0" smtClean="0"/>
                  <a:t>It also has two possible states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pt-BR" sz="2000" dirty="0" smtClean="0"/>
                  <a:t> or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pt-BR" sz="2000" dirty="0" smtClean="0"/>
                  <a:t>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pt-BR" sz="2000" dirty="0"/>
                  <a:t> </a:t>
                </a:r>
                <a:r>
                  <a:rPr lang="pt-BR" sz="2000" dirty="0" smtClean="0"/>
                  <a:t>It can be in a linear combination of the states. </a:t>
                </a:r>
                <a:endParaRPr lang="pt-BR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24127" y="2238992"/>
                <a:ext cx="4754880" cy="4070367"/>
              </a:xfrm>
              <a:blipFill rotWithShape="0">
                <a:blip r:embed="rId3"/>
                <a:stretch>
                  <a:fillRect l="-2308" t="-1497" r="-423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s://latex2png.com/pngs/e2e00996c1407532e08969e688020c3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164" y="5222269"/>
            <a:ext cx="3093085" cy="42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ts em Linguagem C - Conceito e Aplicação - Embarcad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584" y="2084832"/>
            <a:ext cx="5582096" cy="334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698496" y="5117344"/>
            <a:ext cx="3360420" cy="63349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924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Quantum bits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38992"/>
            <a:ext cx="4754880" cy="40703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000" dirty="0" smtClean="0"/>
              <a:t> The information about qubits are limited.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2000" dirty="0"/>
          </a:p>
          <a:p>
            <a:pPr>
              <a:buFont typeface="Wingdings" panose="05000000000000000000" pitchFamily="2" charset="2"/>
              <a:buChar char="§"/>
            </a:pPr>
            <a:endParaRPr lang="pt-BR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 smtClean="0"/>
              <a:t> We can represent the states in as vectors:</a:t>
            </a:r>
            <a:endParaRPr lang="pt-BR" sz="2000" dirty="0"/>
          </a:p>
        </p:txBody>
      </p:sp>
      <p:pic>
        <p:nvPicPr>
          <p:cNvPr id="1030" name="Picture 6" descr="https://latex2png.com/pngs/6db84d1d7049cb47af5cf31c179cfc4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412" y="3004341"/>
            <a:ext cx="2725927" cy="50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atex2png.com/pngs/249a77f63e3ce1261baf130d4d4db20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759" y="4853021"/>
            <a:ext cx="4645248" cy="89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6617207" y="2238992"/>
            <a:ext cx="4754880" cy="40703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000" dirty="0" smtClean="0"/>
              <a:t> We can write, the state of a qubit as </a:t>
            </a:r>
            <a:endParaRPr lang="pt-BR" sz="2000" dirty="0"/>
          </a:p>
        </p:txBody>
      </p:sp>
      <p:pic>
        <p:nvPicPr>
          <p:cNvPr id="1036" name="Picture 12" descr="https://latex2png.com/pngs/30a0dfd83f12c71010a2d443a39cb28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292" y="3004341"/>
            <a:ext cx="4817461" cy="83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6617206" y="2875162"/>
            <a:ext cx="5128325" cy="114304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101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Quantum bits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38992"/>
            <a:ext cx="4754880" cy="40703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000" dirty="0" smtClean="0"/>
              <a:t> The information about qubits are limited.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2000" dirty="0"/>
          </a:p>
          <a:p>
            <a:pPr>
              <a:buFont typeface="Wingdings" panose="05000000000000000000" pitchFamily="2" charset="2"/>
              <a:buChar char="§"/>
            </a:pPr>
            <a:endParaRPr lang="pt-BR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 smtClean="0"/>
              <a:t> We can represent the states in as vectors:</a:t>
            </a:r>
            <a:endParaRPr lang="pt-BR" sz="2000" dirty="0"/>
          </a:p>
        </p:txBody>
      </p:sp>
      <p:pic>
        <p:nvPicPr>
          <p:cNvPr id="1030" name="Picture 6" descr="https://latex2png.com/pngs/6db84d1d7049cb47af5cf31c179cfc4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412" y="3004341"/>
            <a:ext cx="2725927" cy="50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470" y="2233836"/>
            <a:ext cx="4716541" cy="3511643"/>
          </a:xfrm>
          <a:prstGeom prst="rect">
            <a:avLst/>
          </a:prstGeom>
        </p:spPr>
      </p:pic>
      <p:pic>
        <p:nvPicPr>
          <p:cNvPr id="8" name="Picture 10" descr="https://latex2png.com/pngs/249a77f63e3ce1261baf130d4d4db20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759" y="4853021"/>
            <a:ext cx="4645248" cy="89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44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Quantum bits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38992"/>
            <a:ext cx="4754880" cy="40703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000" dirty="0" smtClean="0"/>
              <a:t> To perform useful computation it is necessary at least </a:t>
            </a:r>
            <a:r>
              <a:rPr lang="pt-BR" sz="2000" dirty="0" smtClean="0"/>
              <a:t>two </a:t>
            </a:r>
            <a:r>
              <a:rPr lang="pt-BR" sz="2000" dirty="0" smtClean="0"/>
              <a:t>qubits.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/>
              <a:t> </a:t>
            </a:r>
            <a:r>
              <a:rPr lang="pt-BR" sz="2000" dirty="0" smtClean="0"/>
              <a:t>The state is written as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2000" dirty="0"/>
          </a:p>
          <a:p>
            <a:pPr>
              <a:buFont typeface="Wingdings" panose="05000000000000000000" pitchFamily="2" charset="2"/>
              <a:buChar char="§"/>
            </a:pPr>
            <a:endParaRPr lang="pt-BR" sz="2000" dirty="0" smtClean="0"/>
          </a:p>
          <a:p>
            <a:pPr marL="0" indent="0">
              <a:buNone/>
            </a:pPr>
            <a:endParaRPr lang="pt-BR" sz="2000" dirty="0"/>
          </a:p>
        </p:txBody>
      </p:sp>
      <p:pic>
        <p:nvPicPr>
          <p:cNvPr id="4098" name="Picture 2" descr="https://latex2png.com/pngs/975151743f6a182f2bc002b9239a251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40" y="3773233"/>
            <a:ext cx="2813050" cy="226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617207" y="2238992"/>
            <a:ext cx="4754880" cy="40703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000" dirty="0" smtClean="0"/>
              <a:t> We can prepare a Bell state (or EPR pair).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2000" dirty="0"/>
          </a:p>
          <a:p>
            <a:pPr>
              <a:buFont typeface="Wingdings" panose="05000000000000000000" pitchFamily="2" charset="2"/>
              <a:buChar char="§"/>
            </a:pPr>
            <a:endParaRPr lang="pt-BR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pt-BR" sz="2000" dirty="0"/>
          </a:p>
          <a:p>
            <a:pPr marL="0" indent="0">
              <a:buNone/>
            </a:pPr>
            <a:endParaRPr lang="pt-BR" sz="2000" dirty="0"/>
          </a:p>
        </p:txBody>
      </p:sp>
      <p:pic>
        <p:nvPicPr>
          <p:cNvPr id="4100" name="Picture 4" descr="https://latex2png.com/pngs/19f8265f13b1639b4df3280287f10b3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553" y="3302151"/>
            <a:ext cx="4449913" cy="94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6626866" y="3118289"/>
            <a:ext cx="4745221" cy="1297593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844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2438</TotalTime>
  <Words>708</Words>
  <Application>Microsoft Office PowerPoint</Application>
  <PresentationFormat>Widescreen</PresentationFormat>
  <Paragraphs>239</Paragraphs>
  <Slides>37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Cambria Math</vt:lpstr>
      <vt:lpstr>Tw Cen MT</vt:lpstr>
      <vt:lpstr>Tw Cen MT Condensed</vt:lpstr>
      <vt:lpstr>Wingdings</vt:lpstr>
      <vt:lpstr>Wingdings 3</vt:lpstr>
      <vt:lpstr>Integral</vt:lpstr>
      <vt:lpstr>QUANTUM GATES</vt:lpstr>
      <vt:lpstr>CONTENT</vt:lpstr>
      <vt:lpstr>Introduction</vt:lpstr>
      <vt:lpstr>Introduction</vt:lpstr>
      <vt:lpstr>Introduction</vt:lpstr>
      <vt:lpstr>Quantum bits</vt:lpstr>
      <vt:lpstr>Quantum bits</vt:lpstr>
      <vt:lpstr>Quantum bits</vt:lpstr>
      <vt:lpstr>Quantum bits</vt:lpstr>
      <vt:lpstr>Quantum bits</vt:lpstr>
      <vt:lpstr>Quantum bits</vt:lpstr>
      <vt:lpstr>Quantum gates</vt:lpstr>
      <vt:lpstr>Quantum gates</vt:lpstr>
      <vt:lpstr>Quantum gates</vt:lpstr>
      <vt:lpstr>Quantum gates</vt:lpstr>
      <vt:lpstr>Quantum gates</vt:lpstr>
      <vt:lpstr>Quantum gates</vt:lpstr>
      <vt:lpstr>Quantum gates</vt:lpstr>
      <vt:lpstr>Quantum gates</vt:lpstr>
      <vt:lpstr>Quantum gates</vt:lpstr>
      <vt:lpstr>Quantum gates</vt:lpstr>
      <vt:lpstr>Applications</vt:lpstr>
      <vt:lpstr>Applications</vt:lpstr>
      <vt:lpstr>Applications</vt:lpstr>
      <vt:lpstr>Applications</vt:lpstr>
      <vt:lpstr>Applications</vt:lpstr>
      <vt:lpstr>Applications</vt:lpstr>
      <vt:lpstr>Applications</vt:lpstr>
      <vt:lpstr>Applications</vt:lpstr>
      <vt:lpstr>Applications</vt:lpstr>
      <vt:lpstr>Applications</vt:lpstr>
      <vt:lpstr>Applications</vt:lpstr>
      <vt:lpstr>Applications</vt:lpstr>
      <vt:lpstr>Applications</vt:lpstr>
      <vt:lpstr>Applications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Relaxation Effects in nuclear magnetic resonance absorption</dc:title>
  <dc:creator>Lucas Nunes</dc:creator>
  <cp:lastModifiedBy>Lucas Nunes</cp:lastModifiedBy>
  <cp:revision>101</cp:revision>
  <dcterms:created xsi:type="dcterms:W3CDTF">2022-05-22T23:08:56Z</dcterms:created>
  <dcterms:modified xsi:type="dcterms:W3CDTF">2022-07-07T17:20:54Z</dcterms:modified>
</cp:coreProperties>
</file>